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46"/>
  </p:notesMasterIdLst>
  <p:handoutMasterIdLst>
    <p:handoutMasterId r:id="rId47"/>
  </p:handoutMasterIdLst>
  <p:sldIdLst>
    <p:sldId id="368" r:id="rId7"/>
    <p:sldId id="474" r:id="rId8"/>
    <p:sldId id="485" r:id="rId9"/>
    <p:sldId id="487" r:id="rId10"/>
    <p:sldId id="488" r:id="rId11"/>
    <p:sldId id="490" r:id="rId12"/>
    <p:sldId id="491" r:id="rId13"/>
    <p:sldId id="492" r:id="rId14"/>
    <p:sldId id="493" r:id="rId15"/>
    <p:sldId id="494" r:id="rId16"/>
    <p:sldId id="489" r:id="rId17"/>
    <p:sldId id="495" r:id="rId18"/>
    <p:sldId id="496" r:id="rId19"/>
    <p:sldId id="497" r:id="rId20"/>
    <p:sldId id="498" r:id="rId21"/>
    <p:sldId id="486" r:id="rId22"/>
    <p:sldId id="473" r:id="rId23"/>
    <p:sldId id="477" r:id="rId24"/>
    <p:sldId id="501" r:id="rId25"/>
    <p:sldId id="500" r:id="rId26"/>
    <p:sldId id="502" r:id="rId27"/>
    <p:sldId id="503" r:id="rId28"/>
    <p:sldId id="479" r:id="rId29"/>
    <p:sldId id="480" r:id="rId30"/>
    <p:sldId id="481" r:id="rId31"/>
    <p:sldId id="482" r:id="rId32"/>
    <p:sldId id="483" r:id="rId33"/>
    <p:sldId id="484" r:id="rId34"/>
    <p:sldId id="504" r:id="rId35"/>
    <p:sldId id="505" r:id="rId36"/>
    <p:sldId id="507" r:id="rId37"/>
    <p:sldId id="506" r:id="rId38"/>
    <p:sldId id="508" r:id="rId39"/>
    <p:sldId id="510" r:id="rId40"/>
    <p:sldId id="509" r:id="rId41"/>
    <p:sldId id="511" r:id="rId42"/>
    <p:sldId id="512" r:id="rId43"/>
    <p:sldId id="513" r:id="rId44"/>
    <p:sldId id="514" r:id="rId4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474"/>
            <p14:sldId id="485"/>
            <p14:sldId id="487"/>
            <p14:sldId id="488"/>
            <p14:sldId id="490"/>
            <p14:sldId id="491"/>
            <p14:sldId id="492"/>
            <p14:sldId id="493"/>
            <p14:sldId id="494"/>
            <p14:sldId id="489"/>
            <p14:sldId id="495"/>
            <p14:sldId id="496"/>
            <p14:sldId id="497"/>
            <p14:sldId id="498"/>
            <p14:sldId id="486"/>
            <p14:sldId id="473"/>
            <p14:sldId id="477"/>
            <p14:sldId id="501"/>
            <p14:sldId id="500"/>
            <p14:sldId id="502"/>
            <p14:sldId id="503"/>
            <p14:sldId id="479"/>
            <p14:sldId id="480"/>
            <p14:sldId id="481"/>
            <p14:sldId id="482"/>
            <p14:sldId id="483"/>
            <p14:sldId id="484"/>
            <p14:sldId id="504"/>
            <p14:sldId id="505"/>
            <p14:sldId id="507"/>
            <p14:sldId id="506"/>
            <p14:sldId id="508"/>
            <p14:sldId id="510"/>
            <p14:sldId id="509"/>
            <p14:sldId id="511"/>
            <p14:sldId id="512"/>
            <p14:sldId id="513"/>
            <p14:sldId id="51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D9D9D9"/>
    <a:srgbClr val="C4C4C4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7" autoAdjust="0"/>
    <p:restoredTop sz="93250" autoAdjust="0"/>
  </p:normalViewPr>
  <p:slideViewPr>
    <p:cSldViewPr snapToGrid="0">
      <p:cViewPr varScale="1">
        <p:scale>
          <a:sx n="137" d="100"/>
          <a:sy n="137" d="100"/>
        </p:scale>
        <p:origin x="92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11/9/17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17:  Midterm, Data Address Space, Buffer Mgmt., Indexes, Transactions (I)</a:t>
            </a:r>
            <a:endParaRPr lang="en-US" sz="1050" i="1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11/9/17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11/9/17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11/9/17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erardnico.com/wiki/data_storage/ch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%C3%A1szl%C3%B3_B%C3%A9l%C3%A1dy" TargetMode="External"/><Relationship Id="rId4" Type="http://schemas.openxmlformats.org/officeDocument/2006/relationships/hyperlink" Target="https://en.wikipedia.org/wiki/Page_replacement_algorithm#The_theoretically_optimal_page_replacement_algorith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ache_replacement_policies)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ance_(computer_science)" TargetMode="External"/><Relationship Id="rId4" Type="http://schemas.openxmlformats.org/officeDocument/2006/relationships/hyperlink" Target="https://en.wikipedia.org/wiki/Computer_software" TargetMode="External"/><Relationship Id="rId5" Type="http://schemas.openxmlformats.org/officeDocument/2006/relationships/hyperlink" Target="https://en.wikipedia.org/wiki/Application_software" TargetMode="External"/><Relationship Id="rId6" Type="http://schemas.openxmlformats.org/officeDocument/2006/relationships/hyperlink" Target="https://en.wikipedia.org/wiki/Non-functional_requirement" TargetMode="External"/><Relationship Id="rId7" Type="http://schemas.openxmlformats.org/officeDocument/2006/relationships/hyperlink" Target="https://en.wikipedia.org/wiki/Multitenancy#cite_note-1" TargetMode="External"/><Relationship Id="rId8" Type="http://schemas.openxmlformats.org/officeDocument/2006/relationships/hyperlink" Target="https://en.wikipedia.org/wiki/Cloud_comput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architectur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6038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i="1" dirty="0" smtClean="0"/>
              <a:t>Lecture 17:  Midterm, Data Address Space, Buffer Mgmt., Indexes, Transactions (I)</a:t>
            </a:r>
            <a:endParaRPr lang="en-US" sz="18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9803" y="3362423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1579"/>
            <a:ext cx="8267140" cy="36636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average student</a:t>
            </a:r>
          </a:p>
          <a:p>
            <a:pPr lvl="1"/>
            <a:r>
              <a:rPr lang="en-US" dirty="0" smtClean="0"/>
              <a:t>“Completed” part of two questions, and then a tiny fragment of a 3</a:t>
            </a:r>
            <a:r>
              <a:rPr lang="en-US" baseline="30000" dirty="0" smtClean="0"/>
              <a:t>rd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Wrote a lot of DDL and drew ER-diagrams.</a:t>
            </a:r>
          </a:p>
          <a:p>
            <a:pPr lvl="1"/>
            <a:r>
              <a:rPr lang="en-US" dirty="0" smtClean="0"/>
              <a:t>Almost none of the triggers, stored procedures, DML, etc. were correct.</a:t>
            </a:r>
          </a:p>
          <a:p>
            <a:r>
              <a:rPr lang="en-US" dirty="0" smtClean="0"/>
              <a:t>I had take the following approach</a:t>
            </a:r>
          </a:p>
          <a:p>
            <a:pPr lvl="1"/>
            <a:r>
              <a:rPr lang="en-US" dirty="0" smtClean="0"/>
              <a:t>If something you wrote made sense and demonstrated knowledge, give +1.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ER-diagram was mostly correct: +1. Diagram recognized important concept: +1.</a:t>
            </a:r>
          </a:p>
          <a:p>
            <a:pPr lvl="2"/>
            <a:r>
              <a:rPr lang="en-US" dirty="0" smtClean="0"/>
              <a:t>Set of DDL was correct: +1</a:t>
            </a:r>
          </a:p>
          <a:p>
            <a:pPr lvl="2"/>
            <a:r>
              <a:rPr lang="en-US" dirty="0" smtClean="0"/>
              <a:t>DML was incorrect, but demonstrated knowledge of concepts: +1</a:t>
            </a:r>
          </a:p>
          <a:p>
            <a:pPr lvl="2"/>
            <a:r>
              <a:rPr lang="en-US" dirty="0" smtClean="0"/>
              <a:t>Demonstrated understanding of procedures or triggers: +1</a:t>
            </a:r>
          </a:p>
          <a:p>
            <a:pPr marL="350837" lvl="1" indent="0">
              <a:buNone/>
            </a:pPr>
            <a:r>
              <a:rPr lang="en-US" dirty="0" smtClean="0"/>
              <a:t>This approach is subjective and difficult to apply rigorously and consistently.</a:t>
            </a:r>
          </a:p>
          <a:p>
            <a:r>
              <a:rPr lang="en-US" dirty="0" smtClean="0"/>
              <a:t>Despite all of the issues, you demonstrated that you studied and have learned a significant amount.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444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Grades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18" y="720466"/>
            <a:ext cx="6809236" cy="389244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70974" y="1109844"/>
            <a:ext cx="0" cy="32178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8558" y="1109844"/>
            <a:ext cx="0" cy="32178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3209" y="1577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smtClean="0">
                <a:solidFill>
                  <a:srgbClr val="FF0000"/>
                </a:solidFill>
                <a:latin typeface="+mn-lt"/>
              </a:rPr>
              <a:t>A-</a:t>
            </a:r>
            <a:endParaRPr lang="en-US" sz="2000" b="1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3270" y="1577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9447" y="1577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88557039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9" y="583970"/>
            <a:ext cx="7140696" cy="3969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HW1, H2 and Midterm Point Distribution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3745" y="330859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Total Point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>out of 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9345" y="13285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Average point total is 14.4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Median is 14</a:t>
            </a:r>
          </a:p>
        </p:txBody>
      </p:sp>
    </p:spTree>
    <p:extLst>
      <p:ext uri="{BB962C8B-B14F-4D97-AF65-F5344CB8AC3E}">
        <p14:creationId xmlns:p14="http://schemas.microsoft.com/office/powerpoint/2010/main" val="154564888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5539"/>
            <a:ext cx="8267140" cy="36497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There is approximately a “bell curve”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Skewed slightly to the low end.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Extended right end tail.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This would be excellent if I wanted to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Have a C- average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Identify a very small number of As.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But,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This is a 4xxx course in an extremely complex topic in a complex field.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HWs and exams are sensors attempting to measure knowledge.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All sensors have measurement errors and anomalies; part of education, sadly.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One-on-one conversations and office hours demonstrate to me that the</a:t>
            </a:r>
            <a:br>
              <a:rPr lang="en-US" dirty="0" smtClean="0"/>
            </a:br>
            <a:r>
              <a:rPr lang="en-US" dirty="0" smtClean="0"/>
              <a:t>HWs and midterms have unacceptably high anomaly rate:</a:t>
            </a:r>
            <a:br>
              <a:rPr lang="en-US" dirty="0" smtClean="0"/>
            </a:br>
            <a:r>
              <a:rPr lang="en-US" dirty="0" smtClean="0"/>
              <a:t>The students have learned much more than the HW and exams are showing.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880" y="196172"/>
            <a:ext cx="3766460" cy="21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523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47" y="583970"/>
            <a:ext cx="7140696" cy="3969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Grade Status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01387" y="390190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Total Point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>out of 30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42907" y="840989"/>
            <a:ext cx="0" cy="34551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682" y="106098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B+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51441" y="840989"/>
            <a:ext cx="0" cy="34551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0712" y="106098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smtClean="0">
                <a:solidFill>
                  <a:srgbClr val="FF0000"/>
                </a:solidFill>
                <a:latin typeface="+mn-lt"/>
              </a:rPr>
              <a:t>A-</a:t>
            </a:r>
            <a:endParaRPr lang="en-US" sz="2000" b="1" dirty="0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3714" y="840989"/>
            <a:ext cx="0" cy="34551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75051" y="106098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6662" y="106098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A+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8893" y="144878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If the semester ended today,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these would be final letter grades.</a:t>
            </a:r>
          </a:p>
        </p:txBody>
      </p:sp>
    </p:spTree>
    <p:extLst>
      <p:ext uri="{BB962C8B-B14F-4D97-AF65-F5344CB8AC3E}">
        <p14:creationId xmlns:p14="http://schemas.microsoft.com/office/powerpoint/2010/main" val="1379790503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Grades 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9896"/>
            <a:ext cx="8267140" cy="38460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Accumulating points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HW1 + HW2 + midterm: 30 points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HW3: 10 points (completed, grading)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HW4 </a:t>
            </a:r>
            <a:r>
              <a:rPr lang="mr-IN" dirty="0" smtClean="0"/>
              <a:t>–</a:t>
            </a:r>
            <a:r>
              <a:rPr lang="en-US" dirty="0" smtClean="0"/>
              <a:t> Written HW, no programming: 5 points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H5, HW6: 10 points each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Final (cumulative): 35 points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Significantly different approach going forward;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HWs 4,5,6 will be simpler, more focused and contain guidance.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Final will be take some, AND we will start doing sample problems now </a:t>
            </a:r>
            <a:r>
              <a:rPr lang="en-US" dirty="0" smtClean="0">
                <a:sym typeface="Wingdings"/>
              </a:rPr>
              <a:t>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continuously calibrate difficulty as semester progresses.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Develop a weighting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etween HW1, HW2, HW3, midterm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HW4, HW5, HW6, final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That does lose the relatively high letter grades from HW1, HW2, HW3, midterm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in overall semester point total.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Will meet with some students and the TAs to come up with a documented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93904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DB</a:t>
            </a:r>
            <a:br>
              <a:rPr lang="en-US" dirty="0" smtClean="0"/>
            </a:br>
            <a:r>
              <a:rPr lang="en-US" dirty="0" smtClean="0"/>
              <a:t>Address</a:t>
            </a:r>
            <a:br>
              <a:rPr lang="en-US" dirty="0" smtClean="0"/>
            </a:br>
            <a:r>
              <a:rPr lang="en-US" dirty="0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3703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and Record Addresses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25296" y="706593"/>
            <a:ext cx="8399044" cy="3074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Blocks and records have addresses</a:t>
            </a:r>
          </a:p>
          <a:p>
            <a:pPr lvl="1"/>
            <a:r>
              <a:rPr lang="en-US" dirty="0" smtClean="0"/>
              <a:t>Index tables map an index entry to {block, record}</a:t>
            </a:r>
          </a:p>
          <a:p>
            <a:pPr lvl="1"/>
            <a:r>
              <a:rPr lang="en-US" dirty="0" smtClean="0"/>
              <a:t>SELECT scan on a table needs a logical linked list</a:t>
            </a:r>
            <a:br>
              <a:rPr lang="en-US" dirty="0" smtClean="0"/>
            </a:br>
            <a:r>
              <a:rPr lang="en-US" dirty="0" smtClean="0"/>
              <a:t>of the blocks holding records, e.g. “next block.”</a:t>
            </a:r>
          </a:p>
          <a:p>
            <a:pPr lvl="1"/>
            <a:r>
              <a:rPr lang="en-US" dirty="0" smtClean="0"/>
              <a:t>Index elements are themselves blocks, and need to</a:t>
            </a:r>
            <a:br>
              <a:rPr lang="en-US" dirty="0" smtClean="0"/>
            </a:br>
            <a:r>
              <a:rPr lang="en-US" dirty="0" smtClean="0"/>
              <a:t>reference other nodes in the index.</a:t>
            </a:r>
          </a:p>
          <a:p>
            <a:r>
              <a:rPr lang="en-US" dirty="0" smtClean="0"/>
              <a:t>But,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The blocks can be all over the place, and</a:t>
            </a:r>
          </a:p>
          <a:p>
            <a:pPr lvl="1"/>
            <a:r>
              <a:rPr lang="en-US" dirty="0" smtClean="0"/>
              <a:t>Each “place” has a different address</a:t>
            </a:r>
            <a:br>
              <a:rPr lang="en-US" dirty="0" smtClean="0"/>
            </a:br>
            <a:r>
              <a:rPr lang="en-US" dirty="0" smtClean="0"/>
              <a:t>format and access protocol.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63" y="318794"/>
            <a:ext cx="2076487" cy="1009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226" y="1644911"/>
            <a:ext cx="1919458" cy="1277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81" y="3329235"/>
            <a:ext cx="1821027" cy="134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955" y="3936874"/>
            <a:ext cx="2510187" cy="530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777" y="3461561"/>
            <a:ext cx="1925320" cy="1210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233" y="3046246"/>
            <a:ext cx="1457245" cy="8306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4992" y="0"/>
            <a:ext cx="14157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Disk Room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4992" y="1348793"/>
            <a:ext cx="14157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Disk Room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6819" y="2987603"/>
            <a:ext cx="138063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Tape Library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7831" y="2704614"/>
            <a:ext cx="9220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latin typeface="+mn-lt"/>
              </a:rPr>
              <a:t>Cloud 1</a:t>
            </a:r>
            <a:endParaRPr lang="en-US" sz="1800" dirty="0" smtClean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3022" y="3766058"/>
            <a:ext cx="9220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Cloud 2</a:t>
            </a:r>
          </a:p>
        </p:txBody>
      </p:sp>
    </p:spTree>
    <p:extLst>
      <p:ext uri="{BB962C8B-B14F-4D97-AF65-F5344CB8AC3E}">
        <p14:creationId xmlns:p14="http://schemas.microsoft.com/office/powerpoint/2010/main" val="91382232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Address Space (Overly Simply)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40664"/>
            <a:ext cx="8267140" cy="37745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block/storage system represents block addresses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logical 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That is simply a string, e.g. UUID or has some structure.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is a logical address to physical address mapping table that maps a logical address to a physical address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Block/storage engine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An opaque address string that </a:t>
            </a:r>
            <a:r>
              <a:rPr lang="en-US" i="1" dirty="0" smtClean="0"/>
              <a:t>the specific engine understands and manages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For example, in a storage area network, the physical address might be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IP address of storage server.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ID of disk attached to the server.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{Head Number, Track, Sector}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Any reference to a block, e.g. in an index node, uses the logical address.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Figuring out where, when and why to put a block in a specific engine/domain is an important optimization function in DMBS.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23433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Address Space (Overly Simply)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40664"/>
            <a:ext cx="8267140" cy="37745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block/storage system represents block addresses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logical 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That is simply a string, e.g. UUID or has some structure.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is a logical address to physical address mapping table that maps a logical address to a physical address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Block/storage engine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An opaque address string that </a:t>
            </a:r>
            <a:r>
              <a:rPr lang="en-US" i="1" dirty="0" smtClean="0"/>
              <a:t>the specific engine understands and manages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For example, in a storage area network, the physical address might be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IP address of storage server.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ID of disk attached to the server.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{Cylinder, Head Number, Sector}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Any reference to a block, e.g. in an index node, uses the logical address.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Figuring out where, when and why to put a block in a specific engine/domain is an important optimization function in DMBS.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4990810" y="1416972"/>
            <a:ext cx="3971707" cy="1340189"/>
          </a:xfrm>
          <a:prstGeom prst="wedgeRoundRectCallout">
            <a:avLst>
              <a:gd name="adj1" fmla="val -76896"/>
              <a:gd name="adj2" fmla="val 103646"/>
              <a:gd name="adj3" fmla="val 16667"/>
            </a:avLst>
          </a:prstGeom>
          <a:solidFill>
            <a:srgbClr val="FF000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Most devices surface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i="1" dirty="0" smtClean="0">
                <a:solidFill>
                  <a:schemeClr val="tx2"/>
                </a:solidFill>
                <a:latin typeface="+mn-lt"/>
              </a:rPr>
              <a:t>Logical Block Addressing.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844599" y="202612"/>
            <a:ext cx="3189079" cy="1214360"/>
          </a:xfrm>
          <a:prstGeom prst="wedgeRoundRectCallout">
            <a:avLst>
              <a:gd name="adj1" fmla="val -6418"/>
              <a:gd name="adj2" fmla="val 176596"/>
              <a:gd name="adj3" fmla="val 16667"/>
            </a:avLst>
          </a:prstGeom>
          <a:solidFill>
            <a:srgbClr val="0070C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Straightforward: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s-sever11.nas.myco.com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var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/dev1</a:t>
            </a:r>
          </a:p>
        </p:txBody>
      </p:sp>
    </p:spTree>
    <p:extLst>
      <p:ext uri="{BB962C8B-B14F-4D97-AF65-F5344CB8AC3E}">
        <p14:creationId xmlns:p14="http://schemas.microsoft.com/office/powerpoint/2010/main" val="155482313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br>
              <a:rPr lang="en-US" dirty="0" smtClean="0"/>
            </a:br>
            <a:r>
              <a:rPr lang="en-US" dirty="0" smtClean="0"/>
              <a:t>Observations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0590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Block Addressing </a:t>
            </a:r>
            <a:r>
              <a:rPr lang="en-US" sz="1400" dirty="0"/>
              <a:t>(https://</a:t>
            </a:r>
            <a:r>
              <a:rPr lang="en-US" sz="1400" dirty="0" err="1"/>
              <a:t>gerardnico.com</a:t>
            </a:r>
            <a:r>
              <a:rPr lang="en-US" sz="1400" dirty="0"/>
              <a:t>/wiki/</a:t>
            </a:r>
            <a:r>
              <a:rPr lang="en-US" sz="1400" dirty="0" err="1"/>
              <a:t>data_storage</a:t>
            </a:r>
            <a:r>
              <a:rPr lang="en-US" sz="1400" dirty="0"/>
              <a:t>/</a:t>
            </a:r>
            <a:r>
              <a:rPr lang="en-US" sz="1400" dirty="0" err="1"/>
              <a:t>lba</a:t>
            </a:r>
            <a:r>
              <a:rPr lang="en-US" sz="1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1" y="653771"/>
            <a:ext cx="5638449" cy="396617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207194" y="653771"/>
            <a:ext cx="3936806" cy="386147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8800"/>
                </a:solidFill>
                <a:latin typeface="-apple-system" charset="0"/>
                <a:hlinkClick r:id="rId3" tooltip="data_storage:chs"/>
              </a:rPr>
              <a:t>CHS</a:t>
            </a:r>
            <a:r>
              <a:rPr lang="en-US" sz="1600" dirty="0">
                <a:solidFill>
                  <a:srgbClr val="212529"/>
                </a:solidFill>
                <a:latin typeface="-apple-system" charset="0"/>
              </a:rPr>
              <a:t> addresses can be converted to LBA addresses using the following formula:</a:t>
            </a:r>
          </a:p>
          <a:p>
            <a:pPr marL="350837" lvl="1" indent="0">
              <a:buNone/>
            </a:pPr>
            <a:r>
              <a:rPr lang="en-US" sz="1400" dirty="0"/>
              <a:t>LBA = (( C x HPC ) + H ) x SPT + S </a:t>
            </a:r>
            <a:r>
              <a:rPr lang="mr-IN" sz="1400" dirty="0" smtClean="0"/>
              <a:t>–</a:t>
            </a:r>
            <a:r>
              <a:rPr lang="en-US" sz="1400" dirty="0" smtClean="0"/>
              <a:t> 1</a:t>
            </a:r>
          </a:p>
          <a:p>
            <a:pPr marL="350837" lvl="1" indent="0">
              <a:buNone/>
            </a:pPr>
            <a:r>
              <a:rPr lang="en-US" sz="1400" dirty="0" smtClean="0">
                <a:solidFill>
                  <a:srgbClr val="212529"/>
                </a:solidFill>
                <a:latin typeface="-apple-system" charset="0"/>
              </a:rPr>
              <a:t>where</a:t>
            </a:r>
            <a:r>
              <a:rPr lang="en-US" sz="1400" dirty="0">
                <a:solidFill>
                  <a:srgbClr val="212529"/>
                </a:solidFill>
                <a:latin typeface="-apple-system" charset="0"/>
              </a:rPr>
              <a:t>,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rgbClr val="212529"/>
                </a:solidFill>
                <a:latin typeface="-apple-system" charset="0"/>
              </a:rPr>
              <a:t>C, H and S are the cylinder number, the head number, and the sector number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rgbClr val="212529"/>
                </a:solidFill>
                <a:latin typeface="-apple-system" charset="0"/>
              </a:rPr>
              <a:t>LBA is the logical block address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rgbClr val="212529"/>
                </a:solidFill>
                <a:latin typeface="-apple-system" charset="0"/>
              </a:rPr>
              <a:t>HPC is the number of heads per cylinder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rgbClr val="212529"/>
                </a:solidFill>
                <a:latin typeface="-apple-system" charset="0"/>
              </a:rPr>
              <a:t>SPT is the number of sectors per </a:t>
            </a:r>
            <a:r>
              <a:rPr lang="en-US" sz="1400" dirty="0" smtClean="0">
                <a:solidFill>
                  <a:srgbClr val="212529"/>
                </a:solidFill>
                <a:latin typeface="-apple-system" charset="0"/>
              </a:rPr>
              <a:t>track</a:t>
            </a:r>
            <a:br>
              <a:rPr lang="en-US" sz="1400" dirty="0" smtClean="0">
                <a:solidFill>
                  <a:srgbClr val="212529"/>
                </a:solidFill>
                <a:latin typeface="-apple-system" charset="0"/>
              </a:rPr>
            </a:br>
            <a:endParaRPr lang="en-US" sz="1400" dirty="0" smtClean="0">
              <a:solidFill>
                <a:srgbClr val="212529"/>
              </a:solidFill>
              <a:latin typeface="-apple-system" charset="0"/>
            </a:endParaRPr>
          </a:p>
          <a:p>
            <a:pPr marL="350837" lvl="1" indent="0">
              <a:buNone/>
            </a:pPr>
            <a:r>
              <a:rPr lang="en-US" dirty="0" smtClean="0">
                <a:solidFill>
                  <a:srgbClr val="212529"/>
                </a:solidFill>
                <a:latin typeface="-apple-system" charset="0"/>
              </a:rPr>
              <a:t>Devices have configuration and metadata</a:t>
            </a:r>
            <a:br>
              <a:rPr lang="en-US" dirty="0" smtClean="0">
                <a:solidFill>
                  <a:srgbClr val="212529"/>
                </a:solidFill>
                <a:latin typeface="-apple-system" charset="0"/>
              </a:rPr>
            </a:br>
            <a:r>
              <a:rPr lang="en-US" dirty="0" smtClean="0">
                <a:solidFill>
                  <a:srgbClr val="212529"/>
                </a:solidFill>
                <a:latin typeface="-apple-system" charset="0"/>
              </a:rPr>
              <a:t>APIs that allow storage manager to</a:t>
            </a:r>
            <a:endParaRPr lang="en-US" sz="1200" dirty="0">
              <a:solidFill>
                <a:srgbClr val="212529"/>
              </a:solidFill>
              <a:latin typeface="-apple-system" charset="0"/>
            </a:endParaRPr>
          </a:p>
          <a:p>
            <a:pPr marL="971550" lvl="2" indent="-285750" fontAlgn="auto">
              <a:spcBef>
                <a:spcPts val="0"/>
              </a:spcBef>
              <a:buClrTx/>
            </a:pPr>
            <a:r>
              <a:rPr lang="en-US" sz="1200" dirty="0" smtClean="0"/>
              <a:t>Map between LBA and CHS</a:t>
            </a:r>
          </a:p>
          <a:p>
            <a:pPr marL="971550" lvl="2" indent="-285750" fontAlgn="auto">
              <a:spcBef>
                <a:spcPts val="0"/>
              </a:spcBef>
              <a:buClrTx/>
            </a:pPr>
            <a:r>
              <a:rPr lang="en-US" sz="1200" dirty="0" smtClean="0"/>
              <a:t>To optimize block placement</a:t>
            </a:r>
          </a:p>
          <a:p>
            <a:pPr marL="971550" lvl="2" indent="-285750" fontAlgn="auto">
              <a:spcBef>
                <a:spcPts val="0"/>
              </a:spcBef>
              <a:buClrTx/>
            </a:pPr>
            <a:r>
              <a:rPr lang="en-US" sz="1200" dirty="0" smtClean="0"/>
              <a:t>Based on access patterns, statistics,</a:t>
            </a:r>
            <a:br>
              <a:rPr lang="en-US" sz="1200" dirty="0" smtClean="0"/>
            </a:br>
            <a:r>
              <a:rPr lang="en-US" sz="1200" dirty="0" smtClean="0"/>
              <a:t>data schema, etc.</a:t>
            </a:r>
          </a:p>
          <a:p>
            <a:pPr marL="636587" lvl="1" indent="-285750" fontAlgn="auto">
              <a:spcBef>
                <a:spcPts val="0"/>
              </a:spcBef>
              <a:buClrTx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608428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581698"/>
          </a:xfrm>
        </p:spPr>
        <p:txBody>
          <a:bodyPr/>
          <a:lstStyle/>
          <a:p>
            <a:r>
              <a:rPr lang="en-US" dirty="0" smtClean="0"/>
              <a:t>Another View </a:t>
            </a:r>
            <a:br>
              <a:rPr lang="en-US" dirty="0" smtClean="0"/>
            </a:br>
            <a:r>
              <a:rPr lang="en-US" sz="1400" dirty="0" smtClean="0"/>
              <a:t>(</a:t>
            </a:r>
            <a:r>
              <a:rPr lang="en-US" sz="1400" dirty="0"/>
              <a:t>http://</a:t>
            </a:r>
            <a:r>
              <a:rPr lang="en-US" sz="1400" dirty="0" err="1"/>
              <a:t>www.c-jump.com</a:t>
            </a:r>
            <a:r>
              <a:rPr lang="en-US" sz="1400" dirty="0"/>
              <a:t>/CIS24/Slides/</a:t>
            </a:r>
            <a:r>
              <a:rPr lang="en-US" sz="1400" dirty="0" err="1"/>
              <a:t>DiskDrives</a:t>
            </a:r>
            <a:r>
              <a:rPr lang="en-US" sz="1400" dirty="0"/>
              <a:t>/D01_0150_chs_vs_lba.htm)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61" y="753113"/>
            <a:ext cx="6370340" cy="38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2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0638"/>
            <a:ext cx="8267140" cy="36846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is a broad category of storage devices</a:t>
            </a:r>
          </a:p>
          <a:p>
            <a:pPr lvl="1"/>
            <a:r>
              <a:rPr lang="en-US" dirty="0" smtClean="0"/>
              <a:t>“Just a disk”</a:t>
            </a:r>
          </a:p>
          <a:p>
            <a:pPr lvl="1"/>
            <a:r>
              <a:rPr lang="en-US" dirty="0" smtClean="0"/>
              <a:t>RAID-0, RAID-1, RAID-5, RAID-X/Y</a:t>
            </a:r>
          </a:p>
          <a:p>
            <a:pPr lvl="1"/>
            <a:r>
              <a:rPr lang="en-US" dirty="0" smtClean="0"/>
              <a:t>Network/cloud addressable devices</a:t>
            </a:r>
          </a:p>
          <a:p>
            <a:pPr lvl="1"/>
            <a:r>
              <a:rPr lang="en-US" dirty="0" smtClean="0"/>
              <a:t>SSD</a:t>
            </a:r>
          </a:p>
          <a:p>
            <a:r>
              <a:rPr lang="en-US" dirty="0" smtClean="0"/>
              <a:t>A device has configuration information, often via APIs</a:t>
            </a:r>
          </a:p>
          <a:p>
            <a:pPr lvl="1"/>
            <a:r>
              <a:rPr lang="en-US" dirty="0" smtClean="0"/>
              <a:t>Device geometry</a:t>
            </a:r>
          </a:p>
          <a:p>
            <a:pPr lvl="1"/>
            <a:r>
              <a:rPr lang="en-US" dirty="0" smtClean="0"/>
              <a:t>Reliability metrics</a:t>
            </a:r>
          </a:p>
          <a:p>
            <a:pPr lvl="1"/>
            <a:r>
              <a:rPr lang="en-US" dirty="0" smtClean="0"/>
              <a:t>IOPs, and sub-elements (seek, rotate,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Storage management consists of using statistics and query (optimization patterns) to</a:t>
            </a:r>
          </a:p>
          <a:p>
            <a:pPr lvl="1"/>
            <a:r>
              <a:rPr lang="en-US" dirty="0" smtClean="0"/>
              <a:t>Arrange records into blocks for storage and IO efficiency.</a:t>
            </a:r>
          </a:p>
          <a:p>
            <a:pPr lvl="1"/>
            <a:r>
              <a:rPr lang="en-US" dirty="0" smtClean="0"/>
              <a:t>Place blocks on devices at LBAs to meet performance and IO objectives.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14752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Buffer</a:t>
            </a:r>
            <a:br>
              <a:rPr lang="en-US" dirty="0" smtClean="0"/>
            </a:br>
            <a:r>
              <a:rPr lang="en-US" dirty="0" smtClean="0"/>
              <a:t>Pools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9129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Logical Concept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685800"/>
            <a:ext cx="8267140" cy="978408"/>
          </a:xfrm>
        </p:spPr>
        <p:txBody>
          <a:bodyPr/>
          <a:lstStyle/>
          <a:p>
            <a:r>
              <a:rPr lang="en-US" dirty="0" smtClean="0"/>
              <a:t>The DBMS and queries can only manipulate in-memory blocks and records.</a:t>
            </a:r>
          </a:p>
          <a:p>
            <a:r>
              <a:rPr lang="en-US" dirty="0" smtClean="0"/>
              <a:t>A very, very, very small fraction of all blocks fit in memory.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9268"/>
            <a:ext cx="5793432" cy="3036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0892" y="14952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Memory is a set of </a:t>
            </a:r>
            <a:r>
              <a:rPr lang="en-US" sz="1800" i="1" dirty="0" smtClean="0">
                <a:latin typeface="+mn-lt"/>
              </a:rPr>
              <a:t>frames,</a:t>
            </a:r>
            <a:br>
              <a:rPr lang="en-US" sz="1800" i="1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each of which can hold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exactly one </a:t>
            </a:r>
            <a:r>
              <a:rPr lang="en-US" sz="1800" i="1" dirty="0" smtClean="0">
                <a:solidFill>
                  <a:srgbClr val="0070C0"/>
                </a:solidFill>
                <a:latin typeface="+mn-lt"/>
              </a:rPr>
              <a:t>block</a:t>
            </a:r>
            <a:r>
              <a:rPr lang="en-US" sz="1800" i="1" dirty="0" smtClean="0">
                <a:latin typeface="+mn-lt"/>
              </a:rPr>
              <a:t/>
            </a:r>
            <a:br>
              <a:rPr lang="en-US" sz="1800" i="1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(AKA disk page).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A block/frame is </a:t>
            </a:r>
            <a:r>
              <a:rPr lang="en-US" sz="1800" i="1" dirty="0" smtClean="0">
                <a:solidFill>
                  <a:srgbClr val="FF0000"/>
                </a:solidFill>
                <a:latin typeface="+mn-lt"/>
              </a:rPr>
              <a:t>pinned</a:t>
            </a:r>
            <a:r>
              <a:rPr lang="en-US" sz="1800" i="1" dirty="0" smtClean="0">
                <a:latin typeface="+mn-lt"/>
              </a:rPr>
              <a:t>,</a:t>
            </a:r>
            <a:br>
              <a:rPr lang="en-US" sz="1800" i="1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if being accessed by an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executing query/operation.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4476" y="2240629"/>
            <a:ext cx="474651" cy="362968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1245" y="3006120"/>
            <a:ext cx="474651" cy="362968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676" y="2601272"/>
            <a:ext cx="474651" cy="404848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0707927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3816"/>
            <a:ext cx="8267140" cy="370142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i="1" dirty="0" smtClean="0"/>
              <a:t>replacement policy</a:t>
            </a:r>
            <a:r>
              <a:rPr lang="en-US" dirty="0" smtClean="0"/>
              <a:t> is one of the most important factors in database management system implementation and configuration.</a:t>
            </a:r>
          </a:p>
          <a:p>
            <a:r>
              <a:rPr lang="en-US" dirty="0" smtClean="0"/>
              <a:t>A very simple, introductory explanation is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https://en.wikipedia.org/wiki/Cache_replacement_policies)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There are a lot of </a:t>
            </a:r>
            <a:r>
              <a:rPr lang="en-US" dirty="0"/>
              <a:t>possible </a:t>
            </a:r>
            <a:r>
              <a:rPr lang="en-US" dirty="0" smtClean="0"/>
              <a:t>policies.</a:t>
            </a:r>
          </a:p>
          <a:p>
            <a:pPr lvl="1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i="1" dirty="0"/>
              <a:t>most</a:t>
            </a:r>
            <a:r>
              <a:rPr lang="en-US" dirty="0"/>
              <a:t> efficient caching algorithm would be to always discard the information that will not be needed for the longest time in the future. This optimal result is referred to as </a:t>
            </a:r>
            <a:r>
              <a:rPr lang="en-US" dirty="0" err="1">
                <a:hlinkClick r:id="rId3" tooltip="László Bélády"/>
              </a:rPr>
              <a:t>Bélády</a:t>
            </a:r>
            <a:r>
              <a:rPr lang="en-US" dirty="0" err="1"/>
              <a:t>'s</a:t>
            </a:r>
            <a:r>
              <a:rPr lang="en-US" dirty="0"/>
              <a:t> optimal algorithm/simply optimal replacement policy or </a:t>
            </a:r>
            <a:r>
              <a:rPr lang="en-US" dirty="0">
                <a:hlinkClick r:id="rId4" tooltip="Page replacement algorithm"/>
              </a:rPr>
              <a:t>the clairvoyant algorithm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All implementable policies are an attempt to approximate knowledge of the future based on knowledge of the past.</a:t>
            </a:r>
          </a:p>
          <a:p>
            <a:r>
              <a:rPr lang="en-US" dirty="0" smtClean="0"/>
              <a:t>Least Recently Used is based on the simplest assumption</a:t>
            </a:r>
          </a:p>
          <a:p>
            <a:pPr lvl="1"/>
            <a:r>
              <a:rPr lang="en-US" dirty="0" smtClean="0"/>
              <a:t>The information that will not be needed for the longest time.</a:t>
            </a:r>
          </a:p>
          <a:p>
            <a:pPr lvl="1"/>
            <a:r>
              <a:rPr lang="en-US" dirty="0" smtClean="0"/>
              <a:t>Is the information that has not been accessed for the longest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295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“Clock Algorithm”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992" y="694944"/>
            <a:ext cx="6031784" cy="387705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LRU is (perceived to be) expensive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Maintain timestamp for each block.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Update and resort blocks on access.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“Clock Algorithm” is a less expensive approximation.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Arrange the frames (places blocks can go) into a logical circle like the seconds on a clock face.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frame is marked 0 or 1.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Set to 1 when block added to frame.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Or when application accesses a block in frame.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Replacement choice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Sweep second hand clockwise one frame at a time.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bit is 0, choose for replacement.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bit is 1, set bit to zero and go to next frame.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basic idea is. On a clock face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If the second hand is currently at 27 seconds.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28 second tick mark is “the least recently touched mark.”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04" y="583970"/>
            <a:ext cx="2991149" cy="27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0402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Management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2916"/>
            <a:ext cx="8267140" cy="37823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replacement algorithms are more sophisticated in the real world, e.g.</a:t>
            </a:r>
            <a:endParaRPr lang="en-US" dirty="0"/>
          </a:p>
          <a:p>
            <a:pPr lvl="1"/>
            <a:r>
              <a:rPr lang="en-US" dirty="0" smtClean="0"/>
              <a:t>“Scans” are common, e.g. go through a large query result in order</a:t>
            </a:r>
            <a:br>
              <a:rPr lang="en-US" dirty="0" smtClean="0"/>
            </a:br>
            <a:r>
              <a:rPr lang="en-US" dirty="0" smtClean="0"/>
              <a:t>(will be more clear when discussing cursors).</a:t>
            </a:r>
          </a:p>
          <a:p>
            <a:pPr lvl="2"/>
            <a:r>
              <a:rPr lang="en-US" dirty="0" smtClean="0"/>
              <a:t>The engine knows the current position in the result set.</a:t>
            </a:r>
          </a:p>
          <a:p>
            <a:pPr lvl="2"/>
            <a:r>
              <a:rPr lang="en-US" dirty="0" smtClean="0"/>
              <a:t>Uses the sort order to determine which records will be accessed soon.</a:t>
            </a:r>
          </a:p>
          <a:p>
            <a:pPr lvl="2"/>
            <a:r>
              <a:rPr lang="en-US" dirty="0" smtClean="0"/>
              <a:t>Tags those blocks as not replaceable.</a:t>
            </a:r>
          </a:p>
          <a:p>
            <a:pPr lvl="2"/>
            <a:r>
              <a:rPr lang="en-US" dirty="0" smtClean="0"/>
              <a:t>(A form of clairvoyance).</a:t>
            </a:r>
          </a:p>
          <a:p>
            <a:pPr lvl="1"/>
            <a:r>
              <a:rPr lang="en-US" dirty="0" smtClean="0"/>
              <a:t>Not all users/applications are </a:t>
            </a:r>
            <a:r>
              <a:rPr lang="en-US" dirty="0"/>
              <a:t>e</a:t>
            </a:r>
            <a:r>
              <a:rPr lang="en-US" dirty="0" smtClean="0"/>
              <a:t>qually “important.”</a:t>
            </a:r>
          </a:p>
          <a:p>
            <a:pPr lvl="2"/>
            <a:r>
              <a:rPr lang="en-US" dirty="0" smtClean="0"/>
              <a:t>Classify users/applications into priority 1, 2 and 3.</a:t>
            </a:r>
          </a:p>
          <a:p>
            <a:pPr lvl="2"/>
            <a:r>
              <a:rPr lang="en-US" dirty="0" smtClean="0"/>
              <a:t>Sub-allocate the buffer pool into pools P1, P2 and P3.</a:t>
            </a:r>
          </a:p>
          <a:p>
            <a:pPr lvl="2"/>
            <a:r>
              <a:rPr lang="en-US" dirty="0" smtClean="0"/>
              <a:t>Apply LRU within pools and adjust pool sizes based on relative importance.</a:t>
            </a:r>
          </a:p>
          <a:p>
            <a:pPr lvl="2"/>
            <a:r>
              <a:rPr lang="en-US" dirty="0" smtClean="0"/>
              <a:t>This prevents</a:t>
            </a:r>
          </a:p>
          <a:p>
            <a:pPr lvl="3"/>
            <a:r>
              <a:rPr lang="en-US" dirty="0" smtClean="0"/>
              <a:t>A high access rate, low-priority application from taking up a lot of frames</a:t>
            </a:r>
          </a:p>
          <a:p>
            <a:pPr lvl="3"/>
            <a:r>
              <a:rPr lang="en-US" dirty="0" smtClean="0"/>
              <a:t>Result in low access, high priority applications not getting buffer hits.</a:t>
            </a:r>
          </a:p>
          <a:p>
            <a:r>
              <a:rPr lang="en-US" dirty="0" smtClean="0"/>
              <a:t>Future access patterns are predictable based on statistics and query plans </a:t>
            </a:r>
            <a:r>
              <a:rPr lang="en-US" dirty="0" smtClean="0">
                <a:sym typeface="Wingdings"/>
              </a:rPr>
              <a:t> pre-read and </a:t>
            </a:r>
            <a:r>
              <a:rPr lang="en-US" dirty="0" err="1" smtClean="0">
                <a:sym typeface="Wingdings"/>
              </a:rPr>
              <a:t>prefetch</a:t>
            </a:r>
            <a:r>
              <a:rPr lang="en-US" dirty="0" smtClean="0">
                <a:sym typeface="Wingdings"/>
              </a:rPr>
              <a:t> is also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9862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Like all other aspects of DMBS implementation</a:t>
            </a:r>
          </a:p>
          <a:p>
            <a:pPr lvl="1"/>
            <a:r>
              <a:rPr lang="en-US" dirty="0" smtClean="0"/>
              <a:t>Block management</a:t>
            </a:r>
          </a:p>
          <a:p>
            <a:pPr lvl="1"/>
            <a:r>
              <a:rPr lang="en-US" dirty="0" smtClean="0"/>
              <a:t>Buffer management</a:t>
            </a:r>
          </a:p>
          <a:p>
            <a:pPr marL="350837" lvl="1" indent="0">
              <a:buNone/>
            </a:pPr>
            <a:r>
              <a:rPr lang="en-US" dirty="0" smtClean="0"/>
              <a:t>Are incredibly complex, heavily researched topics.</a:t>
            </a:r>
            <a:br>
              <a:rPr lang="en-US" dirty="0" smtClean="0"/>
            </a:br>
            <a:endParaRPr lang="en-US" dirty="0" smtClean="0"/>
          </a:p>
          <a:p>
            <a:pPr marL="290512" indent="-285750"/>
            <a:r>
              <a:rPr lang="en-US" dirty="0" smtClean="0"/>
              <a:t>This course section has just skimmed the surface</a:t>
            </a:r>
          </a:p>
          <a:p>
            <a:pPr marL="636587" lvl="1" indent="-285750"/>
            <a:r>
              <a:rPr lang="en-US" dirty="0" smtClean="0"/>
              <a:t>Awareness of concepts.</a:t>
            </a:r>
          </a:p>
          <a:p>
            <a:pPr marL="636587" lvl="1" indent="-285750"/>
            <a:r>
              <a:rPr lang="en-US" dirty="0" smtClean="0"/>
              <a:t>Foundation for future more advanced courses.</a:t>
            </a:r>
          </a:p>
          <a:p>
            <a:pPr marL="636587" lvl="1" indent="-285750"/>
            <a:r>
              <a:rPr lang="en-US" dirty="0" smtClean="0"/>
              <a:t>Understand concepts to consider, research, prototype, etc.</a:t>
            </a:r>
            <a:br>
              <a:rPr lang="en-US" dirty="0" smtClean="0"/>
            </a:br>
            <a:r>
              <a:rPr lang="en-US" dirty="0" smtClean="0"/>
              <a:t> if you have to implement your own data management engine.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59691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877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Grades to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98355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9" y="390071"/>
            <a:ext cx="6538824" cy="2918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904" y="3168085"/>
            <a:ext cx="8267140" cy="140391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Indexes are created on</a:t>
            </a:r>
          </a:p>
          <a:p>
            <a:pPr lvl="1"/>
            <a:r>
              <a:rPr lang="en-US" sz="1200" dirty="0" smtClean="0"/>
              <a:t>Simple keys = e.g. a single column.</a:t>
            </a:r>
          </a:p>
          <a:p>
            <a:pPr lvl="1"/>
            <a:r>
              <a:rPr lang="en-US" sz="1200" dirty="0" smtClean="0"/>
              <a:t>Composite keys = a set of columns, e.g. (</a:t>
            </a:r>
            <a:r>
              <a:rPr lang="en-US" sz="1200" dirty="0" err="1" smtClean="0"/>
              <a:t>last_name</a:t>
            </a:r>
            <a:r>
              <a:rPr lang="en-US" sz="1200" dirty="0" smtClean="0"/>
              <a:t>, </a:t>
            </a:r>
            <a:r>
              <a:rPr lang="en-US" sz="1200" dirty="0" err="1" smtClean="0"/>
              <a:t>first_name</a:t>
            </a:r>
            <a:r>
              <a:rPr lang="en-US" sz="1200" dirty="0" smtClean="0"/>
              <a:t>)</a:t>
            </a:r>
          </a:p>
          <a:p>
            <a:r>
              <a:rPr lang="en-US" sz="1400" dirty="0" smtClean="0"/>
              <a:t>Index can be </a:t>
            </a:r>
            <a:r>
              <a:rPr lang="en-US" sz="1400" i="1" dirty="0" smtClean="0"/>
              <a:t>unique/non-unique</a:t>
            </a:r>
            <a:r>
              <a:rPr lang="en-US" sz="1400" dirty="0" smtClean="0"/>
              <a:t>, </a:t>
            </a:r>
            <a:r>
              <a:rPr lang="en-US" sz="1400" i="1" dirty="0" smtClean="0"/>
              <a:t>dense/sparse, clustered/</a:t>
            </a:r>
            <a:r>
              <a:rPr lang="en-US" sz="1400" i="1" dirty="0" err="1" smtClean="0"/>
              <a:t>unclustered</a:t>
            </a:r>
            <a:r>
              <a:rPr lang="en-US" sz="1400" i="1" dirty="0" smtClean="0"/>
              <a:t>,</a:t>
            </a:r>
            <a:r>
              <a:rPr lang="en-US" sz="1400" dirty="0" smtClean="0"/>
              <a:t>  </a:t>
            </a:r>
            <a:r>
              <a:rPr lang="en-US" sz="1400" i="1" dirty="0" smtClean="0"/>
              <a:t>ordered/hashed.</a:t>
            </a:r>
            <a:endParaRPr lang="en-US" sz="1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" y="1239613"/>
            <a:ext cx="1877717" cy="1413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197" y="2268550"/>
            <a:ext cx="1877717" cy="3843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21966" y="2003304"/>
            <a:ext cx="258266" cy="45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067" y="272924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smtClean="0">
                <a:solidFill>
                  <a:srgbClr val="FF0000"/>
                </a:solidFill>
                <a:latin typeface="+mn-lt"/>
              </a:rPr>
              <a:t>Column values or set of column values.</a:t>
            </a:r>
            <a:endParaRPr lang="en-US" sz="105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003" y="3792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Block will map to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In memory block in frame.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Address in Data Address Space.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2784" y="27920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Garcia-Molina et al.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2387805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 </a:t>
            </a:r>
            <a:r>
              <a:rPr lang="en-US" dirty="0" err="1" smtClean="0"/>
              <a:t>Unclustered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59067"/>
            <a:ext cx="5574418" cy="3967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0109" y="177993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Order of keys in index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approximately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 same as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order </a:t>
            </a:r>
            <a:r>
              <a:rPr lang="en-US" sz="2000" smtClean="0">
                <a:latin typeface="+mn-lt"/>
              </a:rPr>
              <a:t>of records in file.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714277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versus Sparse Index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1" y="850968"/>
            <a:ext cx="6599414" cy="41040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7824" y="196172"/>
            <a:ext cx="32981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“Storage </a:t>
            </a:r>
            <a:r>
              <a:rPr lang="en-US" sz="1100" dirty="0"/>
              <a:t>and File Structure. Architecture of a </a:t>
            </a:r>
            <a:r>
              <a:rPr lang="en-US" sz="1100" dirty="0" smtClean="0"/>
              <a:t>DBMS,” Shona Holmes. </a:t>
            </a:r>
            <a:endParaRPr lang="en-US" sz="1100" dirty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slideplayer.com</a:t>
            </a:r>
            <a:r>
              <a:rPr lang="en-US" sz="1100" dirty="0"/>
              <a:t>/slide/6841281/</a:t>
            </a:r>
          </a:p>
        </p:txBody>
      </p:sp>
    </p:spTree>
    <p:extLst>
      <p:ext uri="{BB962C8B-B14F-4D97-AF65-F5344CB8AC3E}">
        <p14:creationId xmlns:p14="http://schemas.microsoft.com/office/powerpoint/2010/main" val="2122142233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8" y="196172"/>
            <a:ext cx="5374866" cy="3123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27338" y="3431425"/>
            <a:ext cx="8623496" cy="10838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concept of a </a:t>
            </a:r>
            <a:r>
              <a:rPr lang="en-US" i="1" dirty="0" smtClean="0"/>
              <a:t>binary search tree</a:t>
            </a:r>
            <a:r>
              <a:rPr lang="en-US" dirty="0" smtClean="0"/>
              <a:t>, but with two core modifications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 smtClean="0"/>
              <a:t>Unit of transfer to/from memory is a </a:t>
            </a:r>
            <a:r>
              <a:rPr lang="en-US" i="1" dirty="0" smtClean="0"/>
              <a:t>block</a:t>
            </a:r>
            <a:r>
              <a:rPr lang="en-US" dirty="0" smtClean="0"/>
              <a:t>, which will hold many (</a:t>
            </a:r>
            <a:r>
              <a:rPr lang="en-US" dirty="0" err="1" smtClean="0"/>
              <a:t>key,record</a:t>
            </a:r>
            <a:r>
              <a:rPr lang="en-US" dirty="0" smtClean="0"/>
              <a:t>) maps.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 smtClean="0"/>
              <a:t>Accessing records in order (WRT to index) is common </a:t>
            </a:r>
            <a:r>
              <a:rPr lang="en-US" dirty="0" smtClean="0">
                <a:sym typeface="Wingdings"/>
              </a:rPr>
              <a:t> clustering is common.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70" y="84489"/>
            <a:ext cx="2707574" cy="1773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955" y="1835114"/>
            <a:ext cx="3010385" cy="1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1673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br>
              <a:rPr lang="en-US" dirty="0" smtClean="0"/>
            </a:br>
            <a:r>
              <a:rPr lang="en-US" dirty="0" smtClean="0"/>
              <a:t>Exam</a:t>
            </a:r>
            <a:br>
              <a:rPr lang="en-US" dirty="0" smtClean="0"/>
            </a:b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2117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Design a multi-tenant contact management database. A contact has a 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 and email. A contact has 0 or more addresses. An address is of the form Address(street number, street name, city, postal code, country). All addresses have a pre-defined label relative to a person, e.g. “Home”, “Work”, “Business”. A contact also has one or more </a:t>
            </a:r>
            <a:r>
              <a:rPr lang="en-US" dirty="0" err="1"/>
              <a:t>phone_numbers</a:t>
            </a:r>
            <a:r>
              <a:rPr lang="en-US" dirty="0"/>
              <a:t>. All phone numbers have a pre-defined label with respect to a contact, e.g. “Cell”, “Home”. The administrator for a specific tenant can define which pre-defined address and phone labels are allowed in their data items in the database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queries (SELECT, INSERT, UPDATE, DELETE) must have a way of specifying which tenant is submitting a request. Queries can only return or manipulate a specific tenant’s data. Associating an address or phone number with a contact can only use the labels allowed for the tenant.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61298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Q3 -- Multitenant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charset="0"/>
              </a:rPr>
              <a:t>The term "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software multitenancy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" refers to a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2" tooltip="Software architecture"/>
              </a:rPr>
              <a:t>software architecture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in which a single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3" tooltip="Instance (computer science)"/>
              </a:rPr>
              <a:t>instance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of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4" tooltip="Computer software"/>
              </a:rPr>
              <a:t>software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runs on a server and serves multiple tenants. A tenant is a group of users who share a common access with specific privileges to the software instance. With a multitenant architecture, a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5" tooltip="Application software"/>
              </a:rPr>
              <a:t>software application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designed to provide every tenant a dedicated share of the instance - including its data, configuration, user management, tenant individual functionality and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6" tooltip="Non-functional requirement"/>
              </a:rPr>
              <a:t>non-functional properties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. Multitenancy contrasts with multi-instance architectures, where separate software instances operate on behalf of different tenants. </a:t>
            </a:r>
            <a:r>
              <a:rPr lang="en-US" baseline="30000" dirty="0">
                <a:solidFill>
                  <a:srgbClr val="0B0080"/>
                </a:solidFill>
                <a:latin typeface="Arial" charset="0"/>
                <a:hlinkClick r:id="rId7"/>
              </a:rPr>
              <a:t>[1]</a:t>
            </a:r>
            <a:endParaRPr lang="en-US" dirty="0">
              <a:solidFill>
                <a:srgbClr val="222222"/>
              </a:solidFill>
              <a:latin typeface="Arial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charset="0"/>
              </a:rPr>
              <a:t>Some commentators regard multitenancy as an important feature of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8" tooltip="Cloud computing"/>
              </a:rPr>
              <a:t>cloud computing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7854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Multitenant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9" y="583970"/>
            <a:ext cx="8235547" cy="29857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04857" y="2976465"/>
            <a:ext cx="1530221" cy="438539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4659941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681945"/>
            <a:ext cx="6595609" cy="402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7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 and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1706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09698"/>
            <a:ext cx="8267140" cy="3705546"/>
          </a:xfrm>
        </p:spPr>
        <p:txBody>
          <a:bodyPr/>
          <a:lstStyle/>
          <a:p>
            <a:r>
              <a:rPr lang="en-US" dirty="0" smtClean="0"/>
              <a:t>Students seemed to follow one of six strategies</a:t>
            </a:r>
          </a:p>
          <a:p>
            <a:pPr lvl="1"/>
            <a:r>
              <a:rPr lang="en-US" dirty="0" smtClean="0"/>
              <a:t>Put at least something down for as many questions as possible.</a:t>
            </a:r>
          </a:p>
          <a:p>
            <a:pPr lvl="1"/>
            <a:r>
              <a:rPr lang="en-US" dirty="0" smtClean="0"/>
              <a:t>Focus on correctly answering one or two questions in detail.</a:t>
            </a:r>
          </a:p>
          <a:p>
            <a:pPr lvl="1"/>
            <a:r>
              <a:rPr lang="en-US" dirty="0" smtClean="0"/>
              <a:t>Write down as much DDL, DML, PL-SQL as possible.</a:t>
            </a:r>
          </a:p>
          <a:p>
            <a:pPr lvl="1"/>
            <a:r>
              <a:rPr lang="en-US" dirty="0" smtClean="0"/>
              <a:t>Write DDL and SQL that was amazingly precise, right down to “`” versus “’”</a:t>
            </a:r>
          </a:p>
          <a:p>
            <a:pPr lvl="1"/>
            <a:r>
              <a:rPr lang="en-US" dirty="0" smtClean="0"/>
              <a:t>Write something on as many pages as possible.</a:t>
            </a:r>
          </a:p>
          <a:p>
            <a:pPr lvl="1"/>
            <a:r>
              <a:rPr lang="en-US" dirty="0" smtClean="0"/>
              <a:t>Write a prose story/essay explaining the DML, DDL and diagrams that they would have/should have done.</a:t>
            </a:r>
            <a:endParaRPr lang="en-US" dirty="0"/>
          </a:p>
          <a:p>
            <a:pPr marL="350837" lvl="1" indent="0">
              <a:buNone/>
            </a:pPr>
            <a:r>
              <a:rPr lang="en-US" dirty="0" smtClean="0"/>
              <a:t>Some students adapted to switched strategies over time/pages.</a:t>
            </a:r>
          </a:p>
          <a:p>
            <a:r>
              <a:rPr lang="en-US" dirty="0" smtClean="0"/>
              <a:t>There were some very interesting and amusing comments addressed to me;</a:t>
            </a:r>
            <a:br>
              <a:rPr lang="en-US" dirty="0" smtClean="0"/>
            </a:br>
            <a:r>
              <a:rPr lang="en-US" dirty="0" smtClean="0"/>
              <a:t>At least most of us kept our sense of humor.</a:t>
            </a:r>
          </a:p>
          <a:p>
            <a:r>
              <a:rPr lang="en-US" dirty="0" smtClean="0"/>
              <a:t>This exam must have been brutal; I am really sorry.</a:t>
            </a:r>
          </a:p>
        </p:txBody>
      </p:sp>
    </p:spTree>
    <p:extLst>
      <p:ext uri="{BB962C8B-B14F-4D97-AF65-F5344CB8AC3E}">
        <p14:creationId xmlns:p14="http://schemas.microsoft.com/office/powerpoint/2010/main" val="1484593311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6678"/>
            <a:ext cx="8267140" cy="36985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Grading was extremely difficult</a:t>
            </a:r>
          </a:p>
          <a:p>
            <a:pPr lvl="1"/>
            <a:r>
              <a:rPr lang="en-US" dirty="0" smtClean="0"/>
              <a:t>I was looking for specific things on each question, e.g.</a:t>
            </a:r>
          </a:p>
          <a:p>
            <a:pPr lvl="2"/>
            <a:r>
              <a:rPr lang="en-US" dirty="0" smtClean="0"/>
              <a:t>Inheritance: Manager </a:t>
            </a:r>
            <a:r>
              <a:rPr lang="en-US" dirty="0" smtClean="0">
                <a:sym typeface="Wingdings"/>
              </a:rPr>
              <a:t> Employee  Person</a:t>
            </a:r>
          </a:p>
          <a:p>
            <a:pPr lvl="2"/>
            <a:r>
              <a:rPr lang="en-US" dirty="0" smtClean="0">
                <a:sym typeface="Wingdings"/>
              </a:rPr>
              <a:t>Knowing simple navigation from </a:t>
            </a:r>
            <a:r>
              <a:rPr lang="en-US" dirty="0" err="1" smtClean="0">
                <a:sym typeface="Wingdings"/>
              </a:rPr>
              <a:t>OrderDetailOrderCompanyAddressRestricted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That 1b and 1c were much simpler if you reused the join from 1a.</a:t>
            </a:r>
          </a:p>
          <a:p>
            <a:pPr lvl="1"/>
            <a:r>
              <a:rPr lang="en-US" dirty="0" smtClean="0">
                <a:sym typeface="Wingdings"/>
              </a:rPr>
              <a:t>Very, very few students got any of the things I was looking for.</a:t>
            </a:r>
          </a:p>
          <a:p>
            <a:r>
              <a:rPr lang="en-US" dirty="0" smtClean="0">
                <a:sym typeface="Wingdings"/>
              </a:rPr>
              <a:t>Many students became focused on details of syntax</a:t>
            </a:r>
          </a:p>
          <a:p>
            <a:pPr lvl="1"/>
            <a:r>
              <a:rPr lang="en-US" dirty="0" smtClean="0">
                <a:sym typeface="Wingdings"/>
              </a:rPr>
              <a:t>I mentioned repeatedly that syntax is not the focus, but </a:t>
            </a:r>
            <a:r>
              <a:rPr lang="mr-IN" dirty="0" smtClean="0">
                <a:sym typeface="Wingdings"/>
              </a:rPr>
              <a:t>…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My slides have the intricate syntax because</a:t>
            </a:r>
          </a:p>
          <a:p>
            <a:pPr lvl="1"/>
            <a:r>
              <a:rPr lang="en-US" dirty="0" smtClean="0">
                <a:sym typeface="Wingdings"/>
              </a:rPr>
              <a:t>I test my DDL, DML, PL-SQL code before including in slides</a:t>
            </a:r>
          </a:p>
          <a:p>
            <a:pPr lvl="1"/>
            <a:r>
              <a:rPr lang="en-US" dirty="0" smtClean="0">
                <a:sym typeface="Wingdings"/>
              </a:rPr>
              <a:t>And copying the code from the workbench or development environment</a:t>
            </a:r>
          </a:p>
          <a:p>
            <a:pPr lvl="1"/>
            <a:r>
              <a:rPr lang="en-US" dirty="0" smtClean="0">
                <a:sym typeface="Wingdings"/>
              </a:rPr>
              <a:t>Copies the intricate details on syntax</a:t>
            </a:r>
          </a:p>
          <a:p>
            <a:pPr lvl="1"/>
            <a:r>
              <a:rPr lang="en-US" dirty="0" smtClean="0">
                <a:sym typeface="Wingdings"/>
              </a:rPr>
              <a:t>Which must lead students to assume, from slides, that the details are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44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Inheritance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38" y="668058"/>
            <a:ext cx="7140696" cy="39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82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Datamodel Navigation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54" y="583970"/>
            <a:ext cx="5771034" cy="40828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7420" y="3336513"/>
            <a:ext cx="1074943" cy="1465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7419" y="3600596"/>
            <a:ext cx="1074943" cy="14658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1631" y="3673887"/>
            <a:ext cx="5165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81631" y="2066125"/>
            <a:ext cx="0" cy="16077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631" y="2066125"/>
            <a:ext cx="5165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26522" y="1242467"/>
            <a:ext cx="1270388" cy="851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11310" y="1500733"/>
            <a:ext cx="914400" cy="296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025710" y="1724097"/>
            <a:ext cx="1074943" cy="146583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5934" y="3880966"/>
            <a:ext cx="1221527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err="1" smtClean="0">
                <a:solidFill>
                  <a:srgbClr val="00B050"/>
                </a:solidFill>
                <a:latin typeface="+mn-lt"/>
              </a:rPr>
              <a:t>product_id</a:t>
            </a:r>
            <a:endParaRPr lang="en-US" sz="1200" dirty="0" smtClean="0">
              <a:solidFill>
                <a:srgbClr val="00B050"/>
              </a:solidFill>
              <a:latin typeface="+mn-lt"/>
            </a:endParaRP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>
                <a:solidFill>
                  <a:srgbClr val="7030A0"/>
                </a:solidFill>
                <a:latin typeface="+mn-lt"/>
              </a:rPr>
              <a:t>c</a:t>
            </a:r>
            <a:r>
              <a:rPr lang="en-US" sz="1200" dirty="0" smtClean="0">
                <a:solidFill>
                  <a:srgbClr val="7030A0"/>
                </a:solidFill>
                <a:latin typeface="+mn-lt"/>
              </a:rPr>
              <a:t>ountry (</a:t>
            </a:r>
            <a:r>
              <a:rPr lang="en-US" sz="1200" dirty="0" err="1" smtClean="0">
                <a:solidFill>
                  <a:srgbClr val="7030A0"/>
                </a:solidFill>
                <a:latin typeface="+mn-lt"/>
              </a:rPr>
              <a:t>country_code</a:t>
            </a:r>
            <a:r>
              <a:rPr lang="en-US" sz="1200" dirty="0" smtClean="0">
                <a:solidFill>
                  <a:srgbClr val="7030A0"/>
                </a:solidFill>
                <a:latin typeface="+mn-lt"/>
              </a:rPr>
              <a:t>)</a:t>
            </a:r>
          </a:p>
        </p:txBody>
      </p:sp>
      <p:sp>
        <p:nvSpPr>
          <p:cNvPr id="24" name="Left Brace 23"/>
          <p:cNvSpPr/>
          <p:nvPr/>
        </p:nvSpPr>
        <p:spPr>
          <a:xfrm>
            <a:off x="4844227" y="3747179"/>
            <a:ext cx="258264" cy="831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557853" y="12110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We discussed the concept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Using a table.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To define validity rules.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That an admin can set.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By adding rows to a table.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In the Tuesday review class</a:t>
            </a:r>
            <a:br>
              <a:rPr lang="en-US" sz="1400" dirty="0" smtClean="0">
                <a:solidFill>
                  <a:srgbClr val="0070C0"/>
                </a:solidFill>
                <a:latin typeface="+mn-lt"/>
              </a:rPr>
            </a:b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before the midterm.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And, this was a midterm practice</a:t>
            </a:r>
            <a:br>
              <a:rPr lang="en-US" sz="1400" dirty="0" smtClean="0">
                <a:solidFill>
                  <a:srgbClr val="0070C0"/>
                </a:solidFill>
                <a:latin typeface="+mn-lt"/>
              </a:rPr>
            </a:b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problem discussed on Piazza.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29679" y="3880966"/>
            <a:ext cx="1270388" cy="61425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452597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5119" y="634217"/>
            <a:ext cx="8477395" cy="35459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80"/>
                </a:solidFill>
              </a:rPr>
              <a:t>CREATE DEFINER</a:t>
            </a:r>
            <a:r>
              <a:rPr lang="en-US" sz="1200" dirty="0"/>
              <a:t>=`</a:t>
            </a:r>
            <a:r>
              <a:rPr lang="en-US" sz="1200" dirty="0" err="1"/>
              <a:t>root`@`localhost</a:t>
            </a:r>
            <a:r>
              <a:rPr lang="en-US" sz="1200" dirty="0"/>
              <a:t>` </a:t>
            </a:r>
            <a:r>
              <a:rPr lang="en-US" sz="1200" b="1" dirty="0">
                <a:solidFill>
                  <a:srgbClr val="000080"/>
                </a:solidFill>
              </a:rPr>
              <a:t>FUNCTION </a:t>
            </a:r>
            <a:r>
              <a:rPr lang="en-US" sz="1200" dirty="0"/>
              <a:t>`</a:t>
            </a:r>
            <a:r>
              <a:rPr lang="en-US" sz="1200" dirty="0" err="1"/>
              <a:t>get_country_for_order</a:t>
            </a:r>
            <a:r>
              <a:rPr lang="en-US" sz="1200" dirty="0"/>
              <a:t>`(</a:t>
            </a:r>
            <a:r>
              <a:rPr lang="en-US" sz="1200" dirty="0" err="1"/>
              <a:t>o_id</a:t>
            </a:r>
            <a:r>
              <a:rPr lang="en-US" sz="1200" dirty="0"/>
              <a:t> </a:t>
            </a:r>
            <a:r>
              <a:rPr lang="en-US" sz="1200" b="1" i="1" dirty="0" smtClean="0">
                <a:solidFill>
                  <a:srgbClr val="660E7A"/>
                </a:solidFill>
              </a:rPr>
              <a:t>INT</a:t>
            </a:r>
            <a:r>
              <a:rPr lang="en-US" sz="1200" dirty="0" smtClean="0"/>
              <a:t>)</a:t>
            </a:r>
            <a:br>
              <a:rPr lang="en-US" sz="1200" dirty="0" smtClean="0"/>
            </a:br>
            <a:r>
              <a:rPr lang="en-US" sz="1200" dirty="0" smtClean="0"/>
              <a:t>	RETURNS </a:t>
            </a:r>
            <a:r>
              <a:rPr lang="en-US" sz="1200" b="1" i="1" dirty="0">
                <a:solidFill>
                  <a:srgbClr val="660E7A"/>
                </a:solidFill>
              </a:rPr>
              <a:t>varchar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32</a:t>
            </a:r>
            <a:r>
              <a:rPr lang="en-US" sz="1200" dirty="0"/>
              <a:t>) CHARSET utf8</a:t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BEGIN</a:t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/>
            </a:r>
            <a:br>
              <a:rPr lang="en-US" sz="1200" b="1" dirty="0">
                <a:solidFill>
                  <a:srgbClr val="000080"/>
                </a:solidFill>
              </a:rPr>
            </a:br>
            <a:r>
              <a:rPr lang="en-US" sz="1200" b="1" dirty="0">
                <a:solidFill>
                  <a:srgbClr val="000080"/>
                </a:solidFill>
              </a:rPr>
              <a:t>   DECLARE  </a:t>
            </a:r>
            <a:r>
              <a:rPr lang="en-US" sz="1200" dirty="0" smtClean="0"/>
              <a:t>answer    </a:t>
            </a:r>
            <a:r>
              <a:rPr lang="en-US" sz="1200" b="1" i="1" dirty="0">
                <a:solidFill>
                  <a:srgbClr val="660E7A"/>
                </a:solidFill>
              </a:rPr>
              <a:t>VARCHAR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32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DECLARE    </a:t>
            </a:r>
            <a:r>
              <a:rPr lang="en-US" sz="1200" dirty="0" err="1"/>
              <a:t>c_id</a:t>
            </a:r>
            <a:r>
              <a:rPr lang="en-US" sz="1200" dirty="0"/>
              <a:t>      </a:t>
            </a:r>
            <a:r>
              <a:rPr lang="en-US" sz="1200" b="1" i="1" dirty="0">
                <a:solidFill>
                  <a:srgbClr val="660E7A"/>
                </a:solidFill>
              </a:rPr>
              <a:t>VARCHAR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8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DECLARE    </a:t>
            </a:r>
            <a:r>
              <a:rPr lang="en-US" sz="1200" dirty="0" err="1"/>
              <a:t>a_id</a:t>
            </a:r>
            <a:r>
              <a:rPr lang="en-US" sz="1200" dirty="0"/>
              <a:t>      </a:t>
            </a:r>
            <a:r>
              <a:rPr lang="en-US" sz="1200" b="1" i="1" dirty="0">
                <a:solidFill>
                  <a:srgbClr val="660E7A"/>
                </a:solidFill>
              </a:rPr>
              <a:t>VARCHAR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8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DECLARE    </a:t>
            </a:r>
            <a:r>
              <a:rPr lang="en-US" sz="1200" dirty="0" err="1"/>
              <a:t>c_code</a:t>
            </a:r>
            <a:r>
              <a:rPr lang="en-US" sz="1200" dirty="0"/>
              <a:t>    </a:t>
            </a:r>
            <a:r>
              <a:rPr lang="en-US" sz="1200" b="1" i="1" dirty="0">
                <a:solidFill>
                  <a:srgbClr val="660E7A"/>
                </a:solidFill>
              </a:rPr>
              <a:t>CHAR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2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SET       </a:t>
            </a:r>
            <a:r>
              <a:rPr lang="en-US" sz="1200" dirty="0" err="1"/>
              <a:t>c_id</a:t>
            </a:r>
            <a:r>
              <a:rPr lang="en-US" sz="1200" dirty="0"/>
              <a:t>   =  (</a:t>
            </a:r>
            <a:r>
              <a:rPr lang="en-US" sz="1200" b="1" dirty="0">
                <a:solidFill>
                  <a:srgbClr val="000080"/>
                </a:solidFill>
              </a:rPr>
              <a:t>SELECT </a:t>
            </a:r>
            <a:r>
              <a:rPr lang="en-US" sz="1200" dirty="0" err="1"/>
              <a:t>company_id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/>
              <a:t>Orders </a:t>
            </a:r>
            <a:r>
              <a:rPr lang="en-US" sz="1200" b="1" dirty="0">
                <a:solidFill>
                  <a:srgbClr val="000080"/>
                </a:solidFill>
              </a:rPr>
              <a:t>WHERE </a:t>
            </a:r>
            <a:r>
              <a:rPr lang="en-US" sz="1200" dirty="0" err="1"/>
              <a:t>Orders.order_id</a:t>
            </a:r>
            <a:r>
              <a:rPr lang="en-US" sz="1200" dirty="0"/>
              <a:t>=</a:t>
            </a:r>
            <a:r>
              <a:rPr lang="en-US" sz="1200" dirty="0" err="1"/>
              <a:t>o_id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SET       </a:t>
            </a:r>
            <a:r>
              <a:rPr lang="en-US" sz="1200" dirty="0" err="1"/>
              <a:t>a_id</a:t>
            </a:r>
            <a:r>
              <a:rPr lang="en-US" sz="1200" dirty="0"/>
              <a:t>   =  (</a:t>
            </a:r>
            <a:r>
              <a:rPr lang="en-US" sz="1200" b="1" dirty="0">
                <a:solidFill>
                  <a:srgbClr val="000080"/>
                </a:solidFill>
              </a:rPr>
              <a:t>SELECT    </a:t>
            </a:r>
            <a:r>
              <a:rPr lang="en-US" sz="1200" dirty="0" err="1"/>
              <a:t>addressid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/>
              <a:t>Companies </a:t>
            </a:r>
            <a:r>
              <a:rPr lang="en-US" sz="1200" b="1" dirty="0">
                <a:solidFill>
                  <a:srgbClr val="000080"/>
                </a:solidFill>
              </a:rPr>
              <a:t>WHERE </a:t>
            </a:r>
            <a:r>
              <a:rPr lang="en-US" sz="1200" dirty="0" err="1"/>
              <a:t>Companies.company_id</a:t>
            </a:r>
            <a:r>
              <a:rPr lang="en-US" sz="1200" dirty="0"/>
              <a:t>=</a:t>
            </a:r>
            <a:r>
              <a:rPr lang="en-US" sz="1200" dirty="0" err="1"/>
              <a:t>c_id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SET    </a:t>
            </a:r>
            <a:r>
              <a:rPr lang="en-US" sz="1200" dirty="0" err="1"/>
              <a:t>c_code</a:t>
            </a:r>
            <a:r>
              <a:rPr lang="en-US" sz="1200" dirty="0"/>
              <a:t> =  (</a:t>
            </a:r>
            <a:r>
              <a:rPr lang="en-US" sz="1200" b="1" dirty="0">
                <a:solidFill>
                  <a:srgbClr val="000080"/>
                </a:solidFill>
              </a:rPr>
              <a:t>SELECT </a:t>
            </a:r>
            <a:r>
              <a:rPr lang="en-US" sz="1200" dirty="0" err="1"/>
              <a:t>country_code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/>
              <a:t>Addresses </a:t>
            </a:r>
            <a:r>
              <a:rPr lang="en-US" sz="1200" b="1" dirty="0">
                <a:solidFill>
                  <a:srgbClr val="000080"/>
                </a:solidFill>
              </a:rPr>
              <a:t>WHERE </a:t>
            </a:r>
            <a:r>
              <a:rPr lang="en-US" sz="1200" dirty="0" err="1"/>
              <a:t>Addresses.idAddresses</a:t>
            </a:r>
            <a:r>
              <a:rPr lang="en-US" sz="1200" dirty="0"/>
              <a:t>=</a:t>
            </a:r>
            <a:r>
              <a:rPr lang="en-US" sz="1200" dirty="0" err="1"/>
              <a:t>a_id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>
                <a:solidFill>
                  <a:srgbClr val="000080"/>
                </a:solidFill>
              </a:rPr>
              <a:t>SET </a:t>
            </a:r>
            <a:r>
              <a:rPr lang="en-US" sz="1200" dirty="0"/>
              <a:t>answer=</a:t>
            </a:r>
            <a:r>
              <a:rPr lang="en-US" sz="1200" dirty="0" err="1"/>
              <a:t>c_code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RETURN </a:t>
            </a:r>
            <a:r>
              <a:rPr lang="en-US" sz="1200" dirty="0"/>
              <a:t>answer;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END</a:t>
            </a:r>
            <a:br>
              <a:rPr lang="en-US" sz="1200" b="1" dirty="0">
                <a:solidFill>
                  <a:srgbClr val="000080"/>
                </a:solidFill>
              </a:rPr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589980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91035"/>
            <a:ext cx="8267140" cy="393680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</a:rPr>
              <a:t>CREATE VIEW </a:t>
            </a:r>
            <a:r>
              <a:rPr lang="en-US" dirty="0"/>
              <a:t>`</a:t>
            </a:r>
            <a:r>
              <a:rPr lang="en-US" dirty="0" err="1"/>
              <a:t>allwords</a:t>
            </a:r>
            <a:r>
              <a:rPr lang="en-US" dirty="0"/>
              <a:t>` </a:t>
            </a:r>
            <a:r>
              <a:rPr lang="en-US" b="1" dirty="0" smtClean="0">
                <a:solidFill>
                  <a:srgbClr val="000080"/>
                </a:solidFill>
              </a:rPr>
              <a:t>AS SELECT</a:t>
            </a: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`</a:t>
            </a:r>
            <a:r>
              <a:rPr lang="en-US" dirty="0" err="1"/>
              <a:t>b`.`Word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`word`, </a:t>
            </a:r>
            <a:r>
              <a:rPr lang="en-US" i="1" dirty="0"/>
              <a:t>SUM</a:t>
            </a:r>
            <a:r>
              <a:rPr lang="en-US" dirty="0"/>
              <a:t>(`</a:t>
            </a:r>
            <a:r>
              <a:rPr lang="en-US" dirty="0" err="1"/>
              <a:t>b`.`</a:t>
            </a:r>
            <a:r>
              <a:rPr lang="en-US" i="1" dirty="0" err="1"/>
              <a:t>Count</a:t>
            </a:r>
            <a:r>
              <a:rPr lang="en-US" dirty="0"/>
              <a:t>`)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`total`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   </a:t>
            </a:r>
            <a:r>
              <a:rPr lang="en-US" dirty="0"/>
              <a:t>`midterm`.`</a:t>
            </a:r>
            <a:r>
              <a:rPr lang="en-US" dirty="0" err="1"/>
              <a:t>janeeyre</a:t>
            </a:r>
            <a:r>
              <a:rPr lang="en-US" dirty="0"/>
              <a:t>`.`Word`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`Word`,`midterm`.`</a:t>
            </a:r>
            <a:r>
              <a:rPr lang="en-US" dirty="0" err="1"/>
              <a:t>janeeyre</a:t>
            </a:r>
            <a:r>
              <a:rPr lang="en-US" dirty="0"/>
              <a:t>`.`</a:t>
            </a:r>
            <a:r>
              <a:rPr lang="en-US" i="1" dirty="0"/>
              <a:t>Count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i="1" dirty="0"/>
              <a:t>Count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   </a:t>
            </a:r>
            <a:r>
              <a:rPr lang="en-US" dirty="0"/>
              <a:t>`midterm`.`</a:t>
            </a:r>
            <a:r>
              <a:rPr lang="en-US" dirty="0" err="1"/>
              <a:t>janeeyre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UNION ALL SELECT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   </a:t>
            </a:r>
            <a:r>
              <a:rPr lang="en-US" dirty="0"/>
              <a:t>`midterm`.`</a:t>
            </a:r>
            <a:r>
              <a:rPr lang="en-US" dirty="0" err="1"/>
              <a:t>mobydick</a:t>
            </a:r>
            <a:r>
              <a:rPr lang="en-US" dirty="0"/>
              <a:t>`.`Word`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`Word`, `midterm`.`</a:t>
            </a:r>
            <a:r>
              <a:rPr lang="en-US" dirty="0" err="1"/>
              <a:t>mobydick</a:t>
            </a:r>
            <a:r>
              <a:rPr lang="en-US" dirty="0"/>
              <a:t>`.`</a:t>
            </a:r>
            <a:r>
              <a:rPr lang="en-US" i="1" dirty="0"/>
              <a:t>Count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i="1" dirty="0"/>
              <a:t>Count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   </a:t>
            </a:r>
            <a:r>
              <a:rPr lang="en-US" dirty="0"/>
              <a:t>`midterm`.`</a:t>
            </a:r>
            <a:r>
              <a:rPr lang="en-US" dirty="0" err="1"/>
              <a:t>mobydick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UNION ALL SELECT</a:t>
            </a:r>
            <a:r>
              <a:rPr lang="en-US" dirty="0"/>
              <a:t>`midterm`.`</a:t>
            </a:r>
            <a:r>
              <a:rPr lang="en-US" dirty="0" err="1"/>
              <a:t>tomsawyer</a:t>
            </a:r>
            <a:r>
              <a:rPr lang="en-US" dirty="0"/>
              <a:t>`.`Word`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`Word`,</a:t>
            </a:r>
            <a:br>
              <a:rPr lang="en-US" dirty="0"/>
            </a:br>
            <a:r>
              <a:rPr lang="en-US" dirty="0"/>
              <a:t>                `midterm`.`</a:t>
            </a:r>
            <a:r>
              <a:rPr lang="en-US" dirty="0" err="1"/>
              <a:t>tomsawyer</a:t>
            </a:r>
            <a:r>
              <a:rPr lang="en-US" dirty="0"/>
              <a:t>`.`</a:t>
            </a:r>
            <a:r>
              <a:rPr lang="en-US" i="1" dirty="0"/>
              <a:t>Count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`</a:t>
            </a:r>
            <a:r>
              <a:rPr lang="en-US" i="1" dirty="0"/>
              <a:t>Count</a:t>
            </a:r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    </a:t>
            </a:r>
            <a:r>
              <a:rPr lang="en-US" dirty="0"/>
              <a:t>`midterm`.`</a:t>
            </a:r>
            <a:r>
              <a:rPr lang="en-US" dirty="0" err="1"/>
              <a:t>tomsawyer</a:t>
            </a:r>
            <a:r>
              <a:rPr lang="en-US" dirty="0"/>
              <a:t>`) `b` </a:t>
            </a:r>
            <a:r>
              <a:rPr lang="en-US" b="1" dirty="0">
                <a:solidFill>
                  <a:srgbClr val="000080"/>
                </a:solidFill>
              </a:rPr>
              <a:t>GROUP BY </a:t>
            </a:r>
            <a:r>
              <a:rPr lang="en-US" dirty="0"/>
              <a:t>`</a:t>
            </a:r>
            <a:r>
              <a:rPr lang="en-US" dirty="0" err="1"/>
              <a:t>b`.`Word</a:t>
            </a:r>
            <a:r>
              <a:rPr lang="en-US" dirty="0"/>
              <a:t>` </a:t>
            </a:r>
            <a:r>
              <a:rPr lang="en-US" b="1" dirty="0">
                <a:solidFill>
                  <a:srgbClr val="000080"/>
                </a:solidFill>
              </a:rPr>
              <a:t>ORDER BY </a:t>
            </a:r>
            <a:r>
              <a:rPr lang="en-US" dirty="0"/>
              <a:t>`</a:t>
            </a:r>
            <a:r>
              <a:rPr lang="en-US" dirty="0" err="1"/>
              <a:t>b`.`Word</a:t>
            </a:r>
            <a:r>
              <a:rPr lang="en-US" dirty="0" smtClean="0"/>
              <a:t>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select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</a:t>
            </a:r>
            <a:r>
              <a:rPr lang="en-US" dirty="0"/>
              <a:t>word, total,</a:t>
            </a:r>
            <a:br>
              <a:rPr lang="en-US" dirty="0"/>
            </a:br>
            <a:r>
              <a:rPr lang="en-US" dirty="0"/>
              <a:t>    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count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 err="1"/>
              <a:t>janeeyre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a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/>
              <a:t>a.word</a:t>
            </a:r>
            <a:r>
              <a:rPr lang="en-US" dirty="0"/>
              <a:t>=</a:t>
            </a:r>
            <a:r>
              <a:rPr lang="en-US" dirty="0" err="1"/>
              <a:t>allwords.word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 err="1"/>
              <a:t>janeeyre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count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 err="1"/>
              <a:t>tomsawyer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b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/>
              <a:t>b.word</a:t>
            </a:r>
            <a:r>
              <a:rPr lang="en-US" dirty="0"/>
              <a:t>=</a:t>
            </a:r>
            <a:r>
              <a:rPr lang="en-US" dirty="0" err="1"/>
              <a:t>allwords.word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 err="1"/>
              <a:t>tomsawyer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count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 err="1"/>
              <a:t>mobydick</a:t>
            </a:r>
            <a:r>
              <a:rPr lang="en-US" dirty="0"/>
              <a:t>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c </a:t>
            </a:r>
            <a:r>
              <a:rPr lang="en-US" b="1" dirty="0">
                <a:solidFill>
                  <a:srgbClr val="000080"/>
                </a:solidFill>
              </a:rPr>
              <a:t>where </a:t>
            </a:r>
            <a:r>
              <a:rPr lang="en-US" dirty="0" err="1"/>
              <a:t>c.word</a:t>
            </a:r>
            <a:r>
              <a:rPr lang="en-US" dirty="0"/>
              <a:t>=</a:t>
            </a:r>
            <a:r>
              <a:rPr lang="en-US" dirty="0" err="1"/>
              <a:t>allwords.word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 err="1"/>
              <a:t>mobydick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from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</a:t>
            </a:r>
            <a:r>
              <a:rPr lang="en-US" dirty="0" err="1"/>
              <a:t>allwords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30945115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162344</TotalTime>
  <Words>1729</Words>
  <Application>Microsoft Macintosh PowerPoint</Application>
  <PresentationFormat>On-screen Show (16:9)</PresentationFormat>
  <Paragraphs>261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-apple-system</vt:lpstr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Comments Observations </vt:lpstr>
      <vt:lpstr>Midterm  Grades to Date</vt:lpstr>
      <vt:lpstr>Observations</vt:lpstr>
      <vt:lpstr>Grading</vt:lpstr>
      <vt:lpstr>Example Inheritance</vt:lpstr>
      <vt:lpstr>Datamodel Navigation</vt:lpstr>
      <vt:lpstr>Navigation</vt:lpstr>
      <vt:lpstr>Reuse View</vt:lpstr>
      <vt:lpstr>Grading</vt:lpstr>
      <vt:lpstr>Distribution of Grades</vt:lpstr>
      <vt:lpstr>HW1, H2 and Midterm Point Distribution</vt:lpstr>
      <vt:lpstr>Observations</vt:lpstr>
      <vt:lpstr>Current Grade Status</vt:lpstr>
      <vt:lpstr>Course Grades Going Forward</vt:lpstr>
      <vt:lpstr>DB Address Space</vt:lpstr>
      <vt:lpstr>Block and Record Addresses</vt:lpstr>
      <vt:lpstr>Data Address Space (Overly Simply)</vt:lpstr>
      <vt:lpstr>Data Address Space (Overly Simply)</vt:lpstr>
      <vt:lpstr>Logical Block Addressing (https://gerardnico.com/wiki/data_storage/lba)</vt:lpstr>
      <vt:lpstr>Another View  (http://www.c-jump.com/CIS24/Slides/DiskDrives/D01_0150_chs_vs_lba.htm)</vt:lpstr>
      <vt:lpstr>Summary</vt:lpstr>
      <vt:lpstr>Buffer Pools</vt:lpstr>
      <vt:lpstr>The Logical Concept</vt:lpstr>
      <vt:lpstr>Replacement Policy</vt:lpstr>
      <vt:lpstr>The “Clock Algorithm”</vt:lpstr>
      <vt:lpstr>Buffer Management Algorithm</vt:lpstr>
      <vt:lpstr>Summary</vt:lpstr>
      <vt:lpstr>Indexes</vt:lpstr>
      <vt:lpstr>Index</vt:lpstr>
      <vt:lpstr>Clustered vs Unclustered</vt:lpstr>
      <vt:lpstr>Dense versus Sparse Index</vt:lpstr>
      <vt:lpstr>B-Tree</vt:lpstr>
      <vt:lpstr>Sample Exam Problem</vt:lpstr>
      <vt:lpstr>Midterm Problem 3</vt:lpstr>
      <vt:lpstr>Midterm Q3 -- Multitenant</vt:lpstr>
      <vt:lpstr>Multitenant</vt:lpstr>
      <vt:lpstr>ER Diagram</vt:lpstr>
      <vt:lpstr>DDL and Queries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2134</cp:revision>
  <cp:lastPrinted>2017-10-23T15:34:57Z</cp:lastPrinted>
  <dcterms:created xsi:type="dcterms:W3CDTF">2013-01-02T09:04:46Z</dcterms:created>
  <dcterms:modified xsi:type="dcterms:W3CDTF">2017-11-09T10:58:59Z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